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5" r:id="rId2"/>
    <p:sldId id="301" r:id="rId3"/>
    <p:sldId id="306" r:id="rId4"/>
    <p:sldId id="309" r:id="rId5"/>
    <p:sldId id="299" r:id="rId6"/>
    <p:sldId id="300" r:id="rId7"/>
    <p:sldId id="308" r:id="rId8"/>
    <p:sldId id="307" r:id="rId9"/>
    <p:sldId id="298" r:id="rId10"/>
    <p:sldId id="259" r:id="rId11"/>
    <p:sldId id="280" r:id="rId12"/>
    <p:sldId id="278" r:id="rId13"/>
    <p:sldId id="281" r:id="rId14"/>
    <p:sldId id="261" r:id="rId15"/>
    <p:sldId id="289" r:id="rId16"/>
    <p:sldId id="290" r:id="rId17"/>
    <p:sldId id="291" r:id="rId18"/>
    <p:sldId id="292" r:id="rId19"/>
    <p:sldId id="264" r:id="rId20"/>
    <p:sldId id="283" r:id="rId21"/>
    <p:sldId id="284" r:id="rId22"/>
    <p:sldId id="285" r:id="rId23"/>
    <p:sldId id="262" r:id="rId24"/>
    <p:sldId id="305" r:id="rId25"/>
    <p:sldId id="272" r:id="rId26"/>
    <p:sldId id="269" r:id="rId27"/>
    <p:sldId id="263" r:id="rId28"/>
    <p:sldId id="286" r:id="rId29"/>
    <p:sldId id="293" r:id="rId30"/>
    <p:sldId id="287" r:id="rId31"/>
    <p:sldId id="288" r:id="rId32"/>
    <p:sldId id="303" r:id="rId33"/>
    <p:sldId id="265" r:id="rId34"/>
    <p:sldId id="266" r:id="rId35"/>
    <p:sldId id="267" r:id="rId36"/>
    <p:sldId id="304" r:id="rId37"/>
    <p:sldId id="268" r:id="rId38"/>
    <p:sldId id="273" r:id="rId39"/>
    <p:sldId id="274" r:id="rId40"/>
    <p:sldId id="275"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66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49927BA-798E-47D6-9AA6-EBB3757637F1}" type="datetimeFigureOut">
              <a:rPr lang="en-US"/>
              <a:pPr>
                <a:defRPr/>
              </a:pPr>
              <a:t>1/14/2020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9EC7B6-2351-4E0E-9E07-EF1DDB7CB5E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D3D4C43-244F-4F86-9AD4-2BB6682299BD}" type="datetimeFigureOut">
              <a:rPr lang="en-US"/>
              <a:pPr>
                <a:defRPr/>
              </a:pPr>
              <a:t>1/14/2020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97FF31-7CB2-4605-9BCD-2C5F0632BDC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64CA797-1DD7-4076-A138-7542B9312EBE}" type="datetimeFigureOut">
              <a:rPr lang="en-US"/>
              <a:pPr>
                <a:defRPr/>
              </a:pPr>
              <a:t>1/14/2020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5F307A-9E43-4BD9-AFA3-E055CC262E2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63C4879-4E5F-437A-864F-DB898688D0B4}" type="datetimeFigureOut">
              <a:rPr lang="en-US"/>
              <a:pPr>
                <a:defRPr/>
              </a:pPr>
              <a:t>1/14/2020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1F9A5D-383F-4458-B93A-3437431BF35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FAFE6E3-9844-4FA3-9C5D-DFC772710BA6}" type="datetimeFigureOut">
              <a:rPr lang="en-US"/>
              <a:pPr>
                <a:defRPr/>
              </a:pPr>
              <a:t>1/14/2020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5E6CB3-2C30-4AD2-B8B1-AFC466ACFCB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9351A35-E139-4871-B9F8-2A353C68B609}" type="datetimeFigureOut">
              <a:rPr lang="en-US"/>
              <a:pPr>
                <a:defRPr/>
              </a:pPr>
              <a:t>1/14/2020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96D8C2-9DC2-483B-A114-D7A9E772277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EBAC531-943F-489F-9014-0861931895BB}" type="datetimeFigureOut">
              <a:rPr lang="en-US"/>
              <a:pPr>
                <a:defRPr/>
              </a:pPr>
              <a:t>1/14/2020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2431AE5-0076-4A13-8418-5AD823F091A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E7B3A0E-793B-485A-8DE2-2DDC583D68AF}" type="datetimeFigureOut">
              <a:rPr lang="en-US"/>
              <a:pPr>
                <a:defRPr/>
              </a:pPr>
              <a:t>1/14/2020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293D2D6-096E-4CA1-850C-583E4F12282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1D1F218-4525-4591-BCC3-F6AF95B7E4DF}" type="datetimeFigureOut">
              <a:rPr lang="en-US"/>
              <a:pPr>
                <a:defRPr/>
              </a:pPr>
              <a:t>1/14/2020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EA08DEC-B23A-4200-A661-139E0B8D204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AEE1EBF-06A0-4E65-99D8-18DD9B5B6734}" type="datetimeFigureOut">
              <a:rPr lang="en-US"/>
              <a:pPr>
                <a:defRPr/>
              </a:pPr>
              <a:t>1/14/2020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55DCFB-3982-444B-8FB4-D83D794E87B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3F5949D-E8D9-48DC-B05C-53D5DA1894BB}" type="datetimeFigureOut">
              <a:rPr lang="en-US"/>
              <a:pPr>
                <a:defRPr/>
              </a:pPr>
              <a:t>1/14/2020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FE6C075-FD80-4876-840B-5BE155C2D88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0D2A58AD-C1ED-43DD-81F8-1EDAF02473DA}" type="datetimeFigureOut">
              <a:rPr lang="en-US"/>
              <a:pPr>
                <a:defRPr/>
              </a:pPr>
              <a:t>1/14/2020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2DC8B6F8-F499-478F-B09D-20835EC44C4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winstonsolar.org/team/2009/photos/2003race/scrutineering/medium/original/001.jpg" TargetMode="Externa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hyperlink" Target="http://www.winstonsolar.org/team/2009/photos/2003race/arrival/medium/original/001.jp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winstonsolar.org/team/2009/photos/2003race/peprally/medium/original/021.jpg" TargetMode="Externa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hyperlink" Target="http://www.winstonsolar.org/team/2009/photos/2003race/peprally/medium/original/017.jp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winstonsolar.org/team/2009/photos/2009/2009RaceTest/medium/original/003.jpg" TargetMode="Externa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hyperlink" Target="http://www.winstonsolar.org/team/2009/photos/2009/2009RaceTest/medium/original/004.jp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7.jpeg"/><Relationship Id="rId2" Type="http://schemas.openxmlformats.org/officeDocument/2006/relationships/hyperlink" Target="http://www.winstonsolar.org/team/2009/photos/2006team/medium/original/010.jpg" TargetMode="External"/><Relationship Id="rId1" Type="http://schemas.openxmlformats.org/officeDocument/2006/relationships/slideLayout" Target="../slideLayouts/slideLayout2.xml"/><Relationship Id="rId6" Type="http://schemas.openxmlformats.org/officeDocument/2006/relationships/hyperlink" Target="http://www.winstonsolar.org/team/2009/photos/2006team/medium/original/012.jpg" TargetMode="External"/><Relationship Id="rId5" Type="http://schemas.openxmlformats.org/officeDocument/2006/relationships/image" Target="../media/image36.jpeg"/><Relationship Id="rId4" Type="http://schemas.openxmlformats.org/officeDocument/2006/relationships/hyperlink" Target="http://www.winstonsolar.org/team/2009/photos/2006team/medium/original/011.jp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0960"/>
            <a:ext cx="8153400" cy="1996440"/>
          </a:xfrm>
        </p:spPr>
        <p:txBody>
          <a:bodyPr/>
          <a:lstStyle/>
          <a:p>
            <a:r>
              <a:rPr lang="en-US" b="1" dirty="0" smtClean="0">
                <a:solidFill>
                  <a:schemeClr val="tx2"/>
                </a:solidFill>
              </a:rPr>
              <a:t>WELCOME TO THE 2020</a:t>
            </a:r>
            <a:br>
              <a:rPr lang="en-US" b="1" dirty="0" smtClean="0">
                <a:solidFill>
                  <a:schemeClr val="tx2"/>
                </a:solidFill>
              </a:rPr>
            </a:br>
            <a:r>
              <a:rPr lang="en-US" b="1" dirty="0" smtClean="0">
                <a:solidFill>
                  <a:schemeClr val="tx2"/>
                </a:solidFill>
              </a:rPr>
              <a:t>SOLAR CAR CHALLENGE</a:t>
            </a:r>
            <a:endParaRPr lang="en-US" b="1" dirty="0">
              <a:solidFill>
                <a:schemeClr val="tx2"/>
              </a:solidFill>
            </a:endParaRPr>
          </a:p>
        </p:txBody>
      </p:sp>
      <p:sp>
        <p:nvSpPr>
          <p:cNvPr id="3" name="Subtitle 2"/>
          <p:cNvSpPr>
            <a:spLocks noGrp="1"/>
          </p:cNvSpPr>
          <p:nvPr>
            <p:ph type="subTitle" idx="1"/>
          </p:nvPr>
        </p:nvSpPr>
        <p:spPr/>
        <p:txBody>
          <a:bodyPr/>
          <a:lstStyle/>
          <a:p>
            <a:endParaRPr lang="en-US" dirty="0"/>
          </a:p>
        </p:txBody>
      </p:sp>
      <p:pic>
        <p:nvPicPr>
          <p:cNvPr id="4" name="Picture 2" descr="http://www.solarcarchallenge.org/challenge/images/scc20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752600"/>
            <a:ext cx="7162800" cy="47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434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5"/>
          <p:cNvSpPr txBox="1">
            <a:spLocks noChangeArrowheads="1"/>
          </p:cNvSpPr>
          <p:nvPr/>
        </p:nvSpPr>
        <p:spPr bwMode="auto">
          <a:xfrm>
            <a:off x="6400800" y="1155700"/>
            <a:ext cx="2286000" cy="5016758"/>
          </a:xfrm>
          <a:prstGeom prst="rect">
            <a:avLst/>
          </a:prstGeom>
          <a:noFill/>
          <a:ln w="9525">
            <a:noFill/>
            <a:miter lim="800000"/>
            <a:headEnd/>
            <a:tailEnd/>
          </a:ln>
        </p:spPr>
        <p:txBody>
          <a:bodyPr>
            <a:spAutoFit/>
          </a:bodyPr>
          <a:lstStyle/>
          <a:p>
            <a:r>
              <a:rPr lang="en-US" sz="4000" b="1" dirty="0">
                <a:solidFill>
                  <a:srgbClr val="002060"/>
                </a:solidFill>
                <a:latin typeface="Calibri" pitchFamily="34" charset="0"/>
              </a:rPr>
              <a:t>Now, it’s  time to start preparing for the </a:t>
            </a:r>
            <a:r>
              <a:rPr lang="en-US" sz="4000" b="1" dirty="0" smtClean="0">
                <a:solidFill>
                  <a:srgbClr val="002060"/>
                </a:solidFill>
                <a:latin typeface="Calibri" pitchFamily="34" charset="0"/>
              </a:rPr>
              <a:t>2020 </a:t>
            </a:r>
            <a:r>
              <a:rPr lang="en-US" sz="4000" b="1" dirty="0">
                <a:solidFill>
                  <a:srgbClr val="002060"/>
                </a:solidFill>
                <a:latin typeface="Calibri" pitchFamily="34" charset="0"/>
              </a:rPr>
              <a:t>Solar Car Challenge</a:t>
            </a:r>
          </a:p>
        </p:txBody>
      </p:sp>
      <p:pic>
        <p:nvPicPr>
          <p:cNvPr id="4" name="Picture 3" descr="KAM_1490.jpg"/>
          <p:cNvPicPr>
            <a:picLocks noChangeAspect="1"/>
          </p:cNvPicPr>
          <p:nvPr/>
        </p:nvPicPr>
        <p:blipFill>
          <a:blip r:embed="rId2" cstate="print"/>
          <a:stretch>
            <a:fillRect/>
          </a:stretch>
        </p:blipFill>
        <p:spPr>
          <a:xfrm>
            <a:off x="-685800" y="838200"/>
            <a:ext cx="6841564" cy="5334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sz="9600" b="1" dirty="0" smtClean="0">
                <a:solidFill>
                  <a:srgbClr val="002060"/>
                </a:solidFill>
              </a:rPr>
              <a:t>What is our Philosophy?</a:t>
            </a:r>
            <a:endParaRPr lang="en-US" sz="9600" b="1" dirty="0">
              <a:solidFill>
                <a:srgbClr val="00206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This is a </a:t>
            </a:r>
            <a:r>
              <a:rPr lang="en-US" b="1" i="1" dirty="0" smtClean="0">
                <a:solidFill>
                  <a:srgbClr val="7030A0"/>
                </a:solidFill>
              </a:rPr>
              <a:t>Cooperation</a:t>
            </a:r>
            <a:r>
              <a:rPr lang="en-US" b="1" dirty="0" smtClean="0"/>
              <a:t/>
            </a:r>
            <a:br>
              <a:rPr lang="en-US" b="1" dirty="0" smtClean="0"/>
            </a:br>
            <a:r>
              <a:rPr lang="en-US" b="1" dirty="0" smtClean="0"/>
              <a:t>rather than a Competition</a:t>
            </a:r>
            <a:endParaRPr lang="en-US" b="1" dirty="0"/>
          </a:p>
        </p:txBody>
      </p:sp>
      <p:pic>
        <p:nvPicPr>
          <p:cNvPr id="4" name="Content Placeholder 3" descr="SCC2014-7190124.jpg"/>
          <p:cNvPicPr>
            <a:picLocks noGrp="1" noChangeAspect="1"/>
          </p:cNvPicPr>
          <p:nvPr>
            <p:ph idx="1"/>
          </p:nvPr>
        </p:nvPicPr>
        <p:blipFill>
          <a:blip r:embed="rId2" cstate="print"/>
          <a:stretch>
            <a:fillRect/>
          </a:stretch>
        </p:blipFill>
        <p:spPr>
          <a:xfrm>
            <a:off x="838200" y="1600200"/>
            <a:ext cx="7467600" cy="4976018"/>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ctr">
              <a:buNone/>
            </a:pPr>
            <a:r>
              <a:rPr lang="en-US" sz="9600" b="1" dirty="0" smtClean="0"/>
              <a:t>Where do we start?</a:t>
            </a:r>
            <a:endParaRPr lang="en-US" sz="96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b="1" smtClean="0"/>
              <a:t>Start with Team-Building</a:t>
            </a:r>
          </a:p>
        </p:txBody>
      </p:sp>
      <p:pic>
        <p:nvPicPr>
          <p:cNvPr id="19458" name="Picture 2" descr="http://www.solarcarchallenge.org/challenge/photos/2010/day3/photo/3day14.jpg"/>
          <p:cNvPicPr>
            <a:picLocks noChangeAspect="1" noChangeArrowheads="1"/>
          </p:cNvPicPr>
          <p:nvPr/>
        </p:nvPicPr>
        <p:blipFill>
          <a:blip r:embed="rId2" cstate="print"/>
          <a:srcRect/>
          <a:stretch>
            <a:fillRect/>
          </a:stretch>
        </p:blipFill>
        <p:spPr bwMode="auto">
          <a:xfrm>
            <a:off x="525463" y="1219200"/>
            <a:ext cx="8140700"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How </a:t>
            </a:r>
            <a:r>
              <a:rPr lang="en-US" b="1" dirty="0" smtClean="0">
                <a:solidFill>
                  <a:srgbClr val="FF0000"/>
                </a:solidFill>
              </a:rPr>
              <a:t>BIG</a:t>
            </a:r>
            <a:r>
              <a:rPr lang="en-US" b="1" dirty="0" smtClean="0"/>
              <a:t> a team?</a:t>
            </a:r>
            <a:endParaRPr lang="en-US" b="1" dirty="0"/>
          </a:p>
        </p:txBody>
      </p:sp>
      <p:pic>
        <p:nvPicPr>
          <p:cNvPr id="3" name="Picture 2" descr="Coppell.jpg"/>
          <p:cNvPicPr>
            <a:picLocks noChangeAspect="1"/>
          </p:cNvPicPr>
          <p:nvPr/>
        </p:nvPicPr>
        <p:blipFill>
          <a:blip r:embed="rId2" cstate="print"/>
          <a:stretch>
            <a:fillRect/>
          </a:stretch>
        </p:blipFill>
        <p:spPr>
          <a:xfrm>
            <a:off x="304800" y="1219200"/>
            <a:ext cx="8610600" cy="593271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WalnutSolarCarTeamPicture.JPG"/>
          <p:cNvPicPr>
            <a:picLocks noChangeAspect="1"/>
          </p:cNvPicPr>
          <p:nvPr/>
        </p:nvPicPr>
        <p:blipFill>
          <a:blip r:embed="rId2" cstate="print"/>
          <a:stretch>
            <a:fillRect/>
          </a:stretch>
        </p:blipFill>
        <p:spPr>
          <a:xfrm>
            <a:off x="0" y="400792"/>
            <a:ext cx="9144000" cy="605641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Grosse Pointe.jpg"/>
          <p:cNvPicPr>
            <a:picLocks noChangeAspect="1"/>
          </p:cNvPicPr>
          <p:nvPr/>
        </p:nvPicPr>
        <p:blipFill>
          <a:blip r:embed="rId2" cstate="print"/>
          <a:stretch>
            <a:fillRect/>
          </a:stretch>
        </p:blipFill>
        <p:spPr>
          <a:xfrm>
            <a:off x="0" y="381000"/>
            <a:ext cx="9144000" cy="6096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hineRunnersTeamPhoto.JPG"/>
          <p:cNvPicPr>
            <a:picLocks noChangeAspect="1"/>
          </p:cNvPicPr>
          <p:nvPr/>
        </p:nvPicPr>
        <p:blipFill>
          <a:blip r:embed="rId2" cstate="print"/>
          <a:stretch>
            <a:fillRect/>
          </a:stretch>
        </p:blipFill>
        <p:spPr>
          <a:xfrm>
            <a:off x="0" y="381000"/>
            <a:ext cx="9144000" cy="6096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Winston Solar Car Team Photo">
            <a:hlinkClick r:id="rId2"/>
          </p:cNvPr>
          <p:cNvPicPr>
            <a:picLocks noChangeAspect="1" noChangeArrowheads="1"/>
          </p:cNvPicPr>
          <p:nvPr/>
        </p:nvPicPr>
        <p:blipFill>
          <a:blip r:embed="rId3" cstate="print"/>
          <a:srcRect/>
          <a:stretch>
            <a:fillRect/>
          </a:stretch>
        </p:blipFill>
        <p:spPr bwMode="auto">
          <a:xfrm>
            <a:off x="0" y="-152400"/>
            <a:ext cx="6096000" cy="4067175"/>
          </a:xfrm>
          <a:prstGeom prst="rect">
            <a:avLst/>
          </a:prstGeom>
          <a:noFill/>
          <a:ln w="9525">
            <a:noFill/>
            <a:miter lim="800000"/>
            <a:headEnd/>
            <a:tailEnd/>
          </a:ln>
        </p:spPr>
      </p:pic>
      <p:pic>
        <p:nvPicPr>
          <p:cNvPr id="20482" name="Picture 4" descr="Winston Solar Car Team Photo">
            <a:hlinkClick r:id="rId4"/>
          </p:cNvPr>
          <p:cNvPicPr>
            <a:picLocks noChangeAspect="1" noChangeArrowheads="1"/>
          </p:cNvPicPr>
          <p:nvPr/>
        </p:nvPicPr>
        <p:blipFill>
          <a:blip r:embed="rId5" cstate="print"/>
          <a:srcRect/>
          <a:stretch>
            <a:fillRect/>
          </a:stretch>
        </p:blipFill>
        <p:spPr bwMode="auto">
          <a:xfrm>
            <a:off x="3200400" y="3530600"/>
            <a:ext cx="5943600" cy="3965575"/>
          </a:xfrm>
          <a:prstGeom prst="rect">
            <a:avLst/>
          </a:prstGeom>
          <a:noFill/>
          <a:ln w="9525">
            <a:noFill/>
            <a:miter lim="800000"/>
            <a:headEnd/>
            <a:tailEnd/>
          </a:ln>
        </p:spPr>
      </p:pic>
      <p:sp>
        <p:nvSpPr>
          <p:cNvPr id="4" name="TextBox 3"/>
          <p:cNvSpPr txBox="1"/>
          <p:nvPr/>
        </p:nvSpPr>
        <p:spPr>
          <a:xfrm>
            <a:off x="6172200" y="838200"/>
            <a:ext cx="2951678" cy="2246769"/>
          </a:xfrm>
          <a:prstGeom prst="rect">
            <a:avLst/>
          </a:prstGeom>
          <a:noFill/>
        </p:spPr>
        <p:txBody>
          <a:bodyPr wrap="square" rtlCol="0">
            <a:spAutoFit/>
          </a:bodyPr>
          <a:lstStyle/>
          <a:p>
            <a:r>
              <a:rPr lang="en-US" sz="2800" dirty="0" smtClean="0"/>
              <a:t>Be sure to have </a:t>
            </a:r>
          </a:p>
          <a:p>
            <a:r>
              <a:rPr lang="en-US" sz="2800" dirty="0" smtClean="0"/>
              <a:t>enough team members to</a:t>
            </a:r>
          </a:p>
          <a:p>
            <a:r>
              <a:rPr lang="en-US" sz="2800" dirty="0" smtClean="0"/>
              <a:t>accomplish the </a:t>
            </a:r>
          </a:p>
          <a:p>
            <a:r>
              <a:rPr lang="en-US" sz="2800" dirty="0" smtClean="0"/>
              <a:t>task involved!</a:t>
            </a:r>
            <a:endParaRPr lang="en-US" sz="2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rPr>
              <a:t>Why Participate in the Solar Car Challenge</a:t>
            </a:r>
            <a:endParaRPr lang="en-US" dirty="0"/>
          </a:p>
        </p:txBody>
      </p:sp>
      <p:sp>
        <p:nvSpPr>
          <p:cNvPr id="3" name="Content Placeholder 2"/>
          <p:cNvSpPr>
            <a:spLocks noGrp="1"/>
          </p:cNvSpPr>
          <p:nvPr>
            <p:ph idx="1"/>
          </p:nvPr>
        </p:nvSpPr>
        <p:spPr/>
        <p:txBody>
          <a:bodyPr/>
          <a:lstStyle/>
          <a:p>
            <a:r>
              <a:rPr lang="en-US" sz="3600" dirty="0" smtClean="0">
                <a:solidFill>
                  <a:srgbClr val="002060"/>
                </a:solidFill>
              </a:rPr>
              <a:t>Develop Teamwork </a:t>
            </a:r>
          </a:p>
          <a:p>
            <a:r>
              <a:rPr lang="en-US" sz="3600" dirty="0" smtClean="0">
                <a:solidFill>
                  <a:srgbClr val="002060"/>
                </a:solidFill>
              </a:rPr>
              <a:t>Problem-Solving and Collaboration</a:t>
            </a:r>
          </a:p>
          <a:p>
            <a:r>
              <a:rPr lang="en-US" sz="3600" dirty="0" smtClean="0">
                <a:solidFill>
                  <a:srgbClr val="002060"/>
                </a:solidFill>
              </a:rPr>
              <a:t>Dedication and Commitment – the “do not quit” attitude</a:t>
            </a:r>
          </a:p>
          <a:p>
            <a:r>
              <a:rPr lang="en-US" sz="3600" dirty="0" smtClean="0">
                <a:solidFill>
                  <a:srgbClr val="002060"/>
                </a:solidFill>
              </a:rPr>
              <a:t>Project-Based Engineering</a:t>
            </a:r>
          </a:p>
          <a:p>
            <a:r>
              <a:rPr lang="en-US" sz="3600" dirty="0" smtClean="0">
                <a:solidFill>
                  <a:srgbClr val="002060"/>
                </a:solidFill>
              </a:rPr>
              <a:t>Learning to deal with Success and Failure</a:t>
            </a:r>
          </a:p>
          <a:p>
            <a:r>
              <a:rPr lang="en-US" sz="3600" dirty="0" smtClean="0">
                <a:solidFill>
                  <a:srgbClr val="002060"/>
                </a:solidFill>
              </a:rPr>
              <a:t>Learn about Budgets and Public Speaking</a:t>
            </a:r>
          </a:p>
        </p:txBody>
      </p:sp>
    </p:spTree>
    <p:extLst>
      <p:ext uri="{BB962C8B-B14F-4D97-AF65-F5344CB8AC3E}">
        <p14:creationId xmlns:p14="http://schemas.microsoft.com/office/powerpoint/2010/main" val="3154206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lstStyle/>
          <a:p>
            <a:r>
              <a:rPr lang="en-US" b="1" dirty="0" smtClean="0"/>
              <a:t/>
            </a:r>
            <a:br>
              <a:rPr lang="en-US" b="1" dirty="0" smtClean="0"/>
            </a:br>
            <a:r>
              <a:rPr lang="en-US" b="1" dirty="0" smtClean="0"/>
              <a:t>Develop the Role of Team Captain</a:t>
            </a:r>
            <a:br>
              <a:rPr lang="en-US" b="1" dirty="0" smtClean="0"/>
            </a:br>
            <a:r>
              <a:rPr lang="en-US" b="1" dirty="0" smtClean="0"/>
              <a:t> </a:t>
            </a:r>
            <a:endParaRPr lang="en-US" sz="3600" b="1" dirty="0"/>
          </a:p>
        </p:txBody>
      </p:sp>
      <p:pic>
        <p:nvPicPr>
          <p:cNvPr id="3" name="Picture 2" descr="KAM_1606.jpg"/>
          <p:cNvPicPr>
            <a:picLocks noChangeAspect="1"/>
          </p:cNvPicPr>
          <p:nvPr/>
        </p:nvPicPr>
        <p:blipFill>
          <a:blip r:embed="rId2" cstate="print"/>
          <a:stretch>
            <a:fillRect/>
          </a:stretch>
        </p:blipFill>
        <p:spPr>
          <a:xfrm>
            <a:off x="533400" y="1524000"/>
            <a:ext cx="8104094" cy="4986647"/>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763000" cy="762000"/>
          </a:xfrm>
        </p:spPr>
        <p:txBody>
          <a:bodyPr/>
          <a:lstStyle/>
          <a:p>
            <a:r>
              <a:rPr lang="en-US" b="1" dirty="0" smtClean="0"/>
              <a:t>Is the team vested in the project?</a:t>
            </a:r>
            <a:endParaRPr lang="en-US" b="1" dirty="0"/>
          </a:p>
        </p:txBody>
      </p:sp>
      <p:pic>
        <p:nvPicPr>
          <p:cNvPr id="3" name="Picture 2" descr="00day14.jpg"/>
          <p:cNvPicPr>
            <a:picLocks noChangeAspect="1"/>
          </p:cNvPicPr>
          <p:nvPr/>
        </p:nvPicPr>
        <p:blipFill>
          <a:blip r:embed="rId2" cstate="print"/>
          <a:stretch>
            <a:fillRect/>
          </a:stretch>
        </p:blipFill>
        <p:spPr>
          <a:xfrm>
            <a:off x="533400" y="1295399"/>
            <a:ext cx="8077200" cy="525780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lstStyle/>
          <a:p>
            <a:r>
              <a:rPr lang="en-US" sz="4000" b="1" dirty="0" smtClean="0"/>
              <a:t>Techniques for developing long term team &amp; parent support</a:t>
            </a:r>
            <a:endParaRPr lang="en-US" sz="4000" b="1" dirty="0"/>
          </a:p>
        </p:txBody>
      </p:sp>
      <p:pic>
        <p:nvPicPr>
          <p:cNvPr id="4" name="Picture 3" descr="Shinerunners.jpg"/>
          <p:cNvPicPr>
            <a:picLocks noChangeAspect="1"/>
          </p:cNvPicPr>
          <p:nvPr/>
        </p:nvPicPr>
        <p:blipFill>
          <a:blip r:embed="rId2" cstate="print"/>
          <a:stretch>
            <a:fillRect/>
          </a:stretch>
        </p:blipFill>
        <p:spPr>
          <a:xfrm>
            <a:off x="762000" y="1828800"/>
            <a:ext cx="7696200" cy="46482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ctrTitle"/>
          </p:nvPr>
        </p:nvSpPr>
        <p:spPr>
          <a:xfrm>
            <a:off x="685800" y="381000"/>
            <a:ext cx="7772400" cy="1295400"/>
          </a:xfrm>
        </p:spPr>
        <p:txBody>
          <a:bodyPr/>
          <a:lstStyle/>
          <a:p>
            <a:r>
              <a:rPr lang="en-US" b="1" dirty="0" smtClean="0"/>
              <a:t>Take Advantage of Workshops</a:t>
            </a:r>
          </a:p>
        </p:txBody>
      </p:sp>
      <p:sp>
        <p:nvSpPr>
          <p:cNvPr id="3" name="Subtitle 2"/>
          <p:cNvSpPr>
            <a:spLocks noGrp="1"/>
          </p:cNvSpPr>
          <p:nvPr>
            <p:ph type="subTitle" idx="1"/>
          </p:nvPr>
        </p:nvSpPr>
        <p:spPr>
          <a:xfrm>
            <a:off x="5334000" y="1447800"/>
            <a:ext cx="2895600" cy="5105400"/>
          </a:xfrm>
        </p:spPr>
        <p:txBody>
          <a:bodyPr>
            <a:normAutofit/>
          </a:bodyPr>
          <a:lstStyle/>
          <a:p>
            <a:pPr algn="l">
              <a:lnSpc>
                <a:spcPct val="80000"/>
              </a:lnSpc>
              <a:buFont typeface="Arial" charset="0"/>
              <a:buChar char="•"/>
            </a:pPr>
            <a:r>
              <a:rPr lang="en-US" sz="2400" b="1" dirty="0" smtClean="0">
                <a:solidFill>
                  <a:schemeClr val="tx1"/>
                </a:solidFill>
              </a:rPr>
              <a:t>Workshops help you       plan your project.   </a:t>
            </a:r>
          </a:p>
          <a:p>
            <a:pPr algn="l">
              <a:lnSpc>
                <a:spcPct val="80000"/>
              </a:lnSpc>
              <a:buFont typeface="Arial" charset="0"/>
              <a:buChar char="•"/>
            </a:pPr>
            <a:r>
              <a:rPr lang="en-US" sz="2400" b="1" dirty="0" smtClean="0">
                <a:solidFill>
                  <a:srgbClr val="00B050"/>
                </a:solidFill>
              </a:rPr>
              <a:t>Workshops help you learn the skills to build a roadworthy solar car. </a:t>
            </a:r>
          </a:p>
          <a:p>
            <a:pPr algn="l">
              <a:lnSpc>
                <a:spcPct val="80000"/>
              </a:lnSpc>
              <a:buFont typeface="Arial" charset="0"/>
              <a:buChar char="•"/>
            </a:pPr>
            <a:r>
              <a:rPr lang="en-US" sz="2400" b="1" dirty="0" smtClean="0">
                <a:solidFill>
                  <a:srgbClr val="7030A0"/>
                </a:solidFill>
              </a:rPr>
              <a:t>Each team finds its own solution to the problem: building a roadworthy solar car.</a:t>
            </a:r>
          </a:p>
          <a:p>
            <a:pPr algn="l">
              <a:lnSpc>
                <a:spcPct val="80000"/>
              </a:lnSpc>
              <a:buFont typeface="Arial" charset="0"/>
              <a:buChar char="•"/>
            </a:pPr>
            <a:r>
              <a:rPr lang="en-US" sz="2400" b="1" dirty="0" smtClean="0">
                <a:solidFill>
                  <a:srgbClr val="C00000"/>
                </a:solidFill>
              </a:rPr>
              <a:t>Specialty Workshop helps you refine you skills and improve construction techniques.</a:t>
            </a:r>
          </a:p>
        </p:txBody>
      </p:sp>
      <p:pic>
        <p:nvPicPr>
          <p:cNvPr id="6" name="Picture 5" descr="photo1.jpg"/>
          <p:cNvPicPr>
            <a:picLocks noChangeAspect="1"/>
          </p:cNvPicPr>
          <p:nvPr/>
        </p:nvPicPr>
        <p:blipFill>
          <a:blip r:embed="rId2" cstate="print"/>
          <a:stretch>
            <a:fillRect/>
          </a:stretch>
        </p:blipFill>
        <p:spPr>
          <a:xfrm>
            <a:off x="1219200" y="1447800"/>
            <a:ext cx="4038600" cy="48006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UPCOMING WORKSHOPS </a:t>
            </a:r>
            <a:endParaRPr lang="en-US" b="1" dirty="0"/>
          </a:p>
        </p:txBody>
      </p:sp>
      <p:sp>
        <p:nvSpPr>
          <p:cNvPr id="3" name="Content Placeholder 2"/>
          <p:cNvSpPr>
            <a:spLocks noGrp="1"/>
          </p:cNvSpPr>
          <p:nvPr>
            <p:ph idx="1"/>
          </p:nvPr>
        </p:nvSpPr>
        <p:spPr/>
        <p:txBody>
          <a:bodyPr/>
          <a:lstStyle/>
          <a:p>
            <a:r>
              <a:rPr lang="en-US" b="1" dirty="0" smtClean="0"/>
              <a:t>Saturday, February 15</a:t>
            </a:r>
          </a:p>
          <a:p>
            <a:pPr marL="0" indent="0">
              <a:buNone/>
            </a:pPr>
            <a:r>
              <a:rPr lang="en-US" b="1" dirty="0"/>
              <a:t>	</a:t>
            </a:r>
            <a:r>
              <a:rPr lang="en-US" b="1" dirty="0" smtClean="0">
                <a:solidFill>
                  <a:srgbClr val="0070C0"/>
                </a:solidFill>
              </a:rPr>
              <a:t>Build-It Workshop </a:t>
            </a:r>
            <a:r>
              <a:rPr lang="en-US" b="1" dirty="0" smtClean="0"/>
              <a:t>hosted by the</a:t>
            </a:r>
          </a:p>
          <a:p>
            <a:pPr marL="0" indent="0">
              <a:buNone/>
            </a:pPr>
            <a:r>
              <a:rPr lang="en-US" b="1" dirty="0"/>
              <a:t>	</a:t>
            </a:r>
            <a:r>
              <a:rPr lang="en-US" b="1" dirty="0" smtClean="0"/>
              <a:t>Greenville HS Solar Car Team</a:t>
            </a:r>
          </a:p>
          <a:p>
            <a:r>
              <a:rPr lang="en-US" b="1" dirty="0" smtClean="0"/>
              <a:t>Saturday, March 21</a:t>
            </a:r>
          </a:p>
          <a:p>
            <a:pPr marL="0" indent="0">
              <a:buNone/>
            </a:pPr>
            <a:r>
              <a:rPr lang="en-US" b="1" dirty="0" smtClean="0"/>
              <a:t>	 </a:t>
            </a:r>
            <a:r>
              <a:rPr lang="en-US" b="1" dirty="0" smtClean="0">
                <a:solidFill>
                  <a:srgbClr val="0070C0"/>
                </a:solidFill>
              </a:rPr>
              <a:t>Oral Presentation Workshop </a:t>
            </a:r>
            <a:r>
              <a:rPr lang="en-US" dirty="0" smtClean="0"/>
              <a:t>– How to 	have a successful oral presentation and 	scrapbook.</a:t>
            </a:r>
          </a:p>
        </p:txBody>
      </p:sp>
    </p:spTree>
    <p:extLst>
      <p:ext uri="{BB962C8B-B14F-4D97-AF65-F5344CB8AC3E}">
        <p14:creationId xmlns:p14="http://schemas.microsoft.com/office/powerpoint/2010/main" val="2195948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photo4.jpg"/>
          <p:cNvPicPr>
            <a:picLocks noChangeAspect="1"/>
          </p:cNvPicPr>
          <p:nvPr/>
        </p:nvPicPr>
        <p:blipFill>
          <a:blip r:embed="rId2" cstate="print"/>
          <a:stretch>
            <a:fillRect/>
          </a:stretch>
        </p:blipFill>
        <p:spPr>
          <a:xfrm>
            <a:off x="0" y="395287"/>
            <a:ext cx="9144000" cy="606742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7200" y="5334000"/>
            <a:ext cx="8229600" cy="1295400"/>
          </a:xfrm>
        </p:spPr>
        <p:txBody>
          <a:bodyPr/>
          <a:lstStyle/>
          <a:p>
            <a:r>
              <a:rPr lang="en-US" b="1" dirty="0" smtClean="0"/>
              <a:t>Read the Rules Together</a:t>
            </a:r>
            <a:br>
              <a:rPr lang="en-US" b="1" dirty="0" smtClean="0"/>
            </a:br>
            <a:r>
              <a:rPr lang="en-US" sz="2000" b="1" dirty="0" smtClean="0"/>
              <a:t>(many times)</a:t>
            </a:r>
          </a:p>
        </p:txBody>
      </p:sp>
      <p:pic>
        <p:nvPicPr>
          <p:cNvPr id="22530" name="Picture 2" descr="http://www.solarcarchallenge.org/challenge/photos/2010/day0/photo/0day29.jpg"/>
          <p:cNvPicPr>
            <a:picLocks noChangeAspect="1" noChangeArrowheads="1"/>
          </p:cNvPicPr>
          <p:nvPr/>
        </p:nvPicPr>
        <p:blipFill>
          <a:blip r:embed="rId2" cstate="print"/>
          <a:srcRect/>
          <a:stretch>
            <a:fillRect/>
          </a:stretch>
        </p:blipFill>
        <p:spPr bwMode="auto">
          <a:xfrm>
            <a:off x="990600" y="457200"/>
            <a:ext cx="716280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33400"/>
            <a:ext cx="3733800" cy="3200400"/>
          </a:xfrm>
        </p:spPr>
        <p:txBody>
          <a:bodyPr rtlCol="0">
            <a:normAutofit fontScale="90000"/>
          </a:bodyPr>
          <a:lstStyle/>
          <a:p>
            <a:pPr fontAlgn="auto">
              <a:spcAft>
                <a:spcPts val="0"/>
              </a:spcAft>
              <a:defRPr/>
            </a:pPr>
            <a:r>
              <a:rPr lang="en-US" b="1" dirty="0" smtClean="0"/>
              <a:t>The importance of the Team being a part of fundraising</a:t>
            </a:r>
            <a:endParaRPr lang="en-US" b="1" dirty="0"/>
          </a:p>
        </p:txBody>
      </p:sp>
      <p:pic>
        <p:nvPicPr>
          <p:cNvPr id="23554" name="Picture 2" descr="Winston Solar Car Team Photo">
            <a:hlinkClick r:id="rId2"/>
          </p:cNvPr>
          <p:cNvPicPr>
            <a:picLocks noChangeAspect="1" noChangeArrowheads="1"/>
          </p:cNvPicPr>
          <p:nvPr/>
        </p:nvPicPr>
        <p:blipFill>
          <a:blip r:embed="rId3" cstate="print"/>
          <a:srcRect/>
          <a:stretch>
            <a:fillRect/>
          </a:stretch>
        </p:blipFill>
        <p:spPr bwMode="auto">
          <a:xfrm>
            <a:off x="4191000" y="1676400"/>
            <a:ext cx="4800600" cy="3800475"/>
          </a:xfrm>
          <a:prstGeom prst="rect">
            <a:avLst/>
          </a:prstGeom>
          <a:noFill/>
          <a:ln w="9525">
            <a:noFill/>
            <a:miter lim="800000"/>
            <a:headEnd/>
            <a:tailEnd/>
          </a:ln>
        </p:spPr>
      </p:pic>
      <p:pic>
        <p:nvPicPr>
          <p:cNvPr id="23555" name="Picture 4" descr="Winston Solar Car Team Photo">
            <a:hlinkClick r:id="rId4"/>
          </p:cNvPr>
          <p:cNvPicPr>
            <a:picLocks noChangeAspect="1" noChangeArrowheads="1"/>
          </p:cNvPicPr>
          <p:nvPr/>
        </p:nvPicPr>
        <p:blipFill>
          <a:blip r:embed="rId5" cstate="print"/>
          <a:srcRect/>
          <a:stretch>
            <a:fillRect/>
          </a:stretch>
        </p:blipFill>
        <p:spPr bwMode="auto">
          <a:xfrm>
            <a:off x="304800" y="3657600"/>
            <a:ext cx="37338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importance of building skills</a:t>
            </a:r>
            <a:endParaRPr lang="en-US" b="1" dirty="0"/>
          </a:p>
        </p:txBody>
      </p:sp>
      <p:pic>
        <p:nvPicPr>
          <p:cNvPr id="4" name="Picture 3" descr="garage8.jpg"/>
          <p:cNvPicPr>
            <a:picLocks noChangeAspect="1"/>
          </p:cNvPicPr>
          <p:nvPr/>
        </p:nvPicPr>
        <p:blipFill>
          <a:blip r:embed="rId2" cstate="print"/>
          <a:stretch>
            <a:fillRect/>
          </a:stretch>
        </p:blipFill>
        <p:spPr>
          <a:xfrm>
            <a:off x="5334000" y="1371599"/>
            <a:ext cx="3120044" cy="1906693"/>
          </a:xfrm>
          <a:prstGeom prst="rect">
            <a:avLst/>
          </a:prstGeom>
        </p:spPr>
      </p:pic>
      <p:pic>
        <p:nvPicPr>
          <p:cNvPr id="5" name="Picture 4" descr="Neiman Walker and Todd Deetjen, Liberty C.jpg"/>
          <p:cNvPicPr>
            <a:picLocks noChangeAspect="1"/>
          </p:cNvPicPr>
          <p:nvPr/>
        </p:nvPicPr>
        <p:blipFill>
          <a:blip r:embed="rId3" cstate="print"/>
          <a:stretch>
            <a:fillRect/>
          </a:stretch>
        </p:blipFill>
        <p:spPr>
          <a:xfrm>
            <a:off x="762000" y="1219200"/>
            <a:ext cx="7721600" cy="5147733"/>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Tyler3 - facemask.jpg"/>
          <p:cNvPicPr>
            <a:picLocks noChangeAspect="1"/>
          </p:cNvPicPr>
          <p:nvPr/>
        </p:nvPicPr>
        <p:blipFill>
          <a:blip r:embed="rId2" cstate="print"/>
          <a:stretch>
            <a:fillRect/>
          </a:stretch>
        </p:blipFill>
        <p:spPr>
          <a:xfrm>
            <a:off x="1143000" y="0"/>
            <a:ext cx="6858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lstStyle/>
          <a:p>
            <a:pPr algn="l"/>
            <a:r>
              <a:rPr lang="en-US" sz="5400" b="1" dirty="0" smtClean="0"/>
              <a:t>RACE PLAN FOR 2020</a:t>
            </a:r>
            <a:r>
              <a:rPr lang="en-US" b="1" dirty="0" smtClean="0"/>
              <a:t/>
            </a:r>
            <a:br>
              <a:rPr lang="en-US" b="1" dirty="0" smtClean="0"/>
            </a:br>
            <a:r>
              <a:rPr lang="en-US" sz="3200" b="1" dirty="0" smtClean="0"/>
              <a:t>(1) Team Check-In – July 16</a:t>
            </a:r>
            <a:r>
              <a:rPr lang="en-US" sz="3200" b="1" baseline="30000" dirty="0" smtClean="0"/>
              <a:t>th</a:t>
            </a:r>
            <a:r>
              <a:rPr lang="en-US" sz="3200" b="1" dirty="0" smtClean="0"/>
              <a:t/>
            </a:r>
            <a:br>
              <a:rPr lang="en-US" sz="3200" b="1" dirty="0" smtClean="0"/>
            </a:br>
            <a:r>
              <a:rPr lang="en-US" sz="3200" b="1" dirty="0" smtClean="0"/>
              <a:t>	</a:t>
            </a:r>
            <a:r>
              <a:rPr lang="en-US" sz="3200" b="1" i="1" dirty="0" smtClean="0">
                <a:solidFill>
                  <a:srgbClr val="0070C0"/>
                </a:solidFill>
              </a:rPr>
              <a:t>Everyone taking part must be there!</a:t>
            </a:r>
            <a:br>
              <a:rPr lang="en-US" sz="3200" b="1" i="1" dirty="0" smtClean="0">
                <a:solidFill>
                  <a:srgbClr val="0070C0"/>
                </a:solidFill>
              </a:rPr>
            </a:br>
            <a:r>
              <a:rPr lang="en-US" sz="3200" b="1" dirty="0" smtClean="0"/>
              <a:t>(2) Scrutineering – July 17-19 including</a:t>
            </a:r>
            <a:br>
              <a:rPr lang="en-US" sz="3200" b="1" dirty="0" smtClean="0"/>
            </a:br>
            <a:r>
              <a:rPr lang="en-US" sz="3200" b="1" dirty="0"/>
              <a:t>	</a:t>
            </a:r>
            <a:r>
              <a:rPr lang="en-US" sz="3200" b="1" dirty="0" smtClean="0"/>
              <a:t>Oral Presentations</a:t>
            </a:r>
            <a:br>
              <a:rPr lang="en-US" sz="3200" b="1" dirty="0" smtClean="0"/>
            </a:br>
            <a:r>
              <a:rPr lang="en-US" sz="3200" b="1" dirty="0" smtClean="0"/>
              <a:t>(3) </a:t>
            </a:r>
            <a:r>
              <a:rPr lang="en-US" sz="3200" b="1" dirty="0" smtClean="0">
                <a:solidFill>
                  <a:srgbClr val="FF0000"/>
                </a:solidFill>
              </a:rPr>
              <a:t>Stage 1 </a:t>
            </a:r>
            <a:r>
              <a:rPr lang="en-US" sz="3200" b="1" dirty="0" smtClean="0"/>
              <a:t>– July 20 – All teams passing 	Scrutineering 	race at Texas Motor</a:t>
            </a:r>
            <a:br>
              <a:rPr lang="en-US" sz="3200" b="1" dirty="0" smtClean="0"/>
            </a:br>
            <a:r>
              <a:rPr lang="en-US" sz="3200" b="1" dirty="0"/>
              <a:t>	</a:t>
            </a:r>
            <a:r>
              <a:rPr lang="en-US" sz="3200" b="1" dirty="0" smtClean="0"/>
              <a:t>Speedway</a:t>
            </a:r>
            <a:br>
              <a:rPr lang="en-US" sz="3200" b="1" dirty="0" smtClean="0"/>
            </a:br>
            <a:r>
              <a:rPr lang="en-US" sz="3200" b="1" dirty="0" smtClean="0"/>
              <a:t>(3) </a:t>
            </a:r>
            <a:r>
              <a:rPr lang="en-US" sz="3200" b="1" dirty="0" smtClean="0">
                <a:solidFill>
                  <a:srgbClr val="FF0000"/>
                </a:solidFill>
              </a:rPr>
              <a:t>Stage 2 </a:t>
            </a:r>
            <a:r>
              <a:rPr lang="en-US" sz="3200" b="1" dirty="0" smtClean="0"/>
              <a:t>– July 21-23 – top solar cars</a:t>
            </a:r>
            <a:br>
              <a:rPr lang="en-US" sz="3200" b="1" dirty="0" smtClean="0"/>
            </a:br>
            <a:r>
              <a:rPr lang="en-US" sz="3200" b="1" dirty="0"/>
              <a:t>	</a:t>
            </a:r>
            <a:r>
              <a:rPr lang="en-US" sz="3200" b="1" dirty="0" smtClean="0"/>
              <a:t>from each division will race Stage 2.</a:t>
            </a:r>
            <a:br>
              <a:rPr lang="en-US" sz="3200" b="1" dirty="0" smtClean="0"/>
            </a:br>
            <a:r>
              <a:rPr lang="en-US" sz="3200" b="1" dirty="0" smtClean="0"/>
              <a:t>(4) All teams will be Officially Ranked.</a:t>
            </a:r>
            <a:endParaRPr lang="en-US" sz="3200" b="1" dirty="0"/>
          </a:p>
        </p:txBody>
      </p:sp>
    </p:spTree>
    <p:extLst>
      <p:ext uri="{BB962C8B-B14F-4D97-AF65-F5344CB8AC3E}">
        <p14:creationId xmlns:p14="http://schemas.microsoft.com/office/powerpoint/2010/main" val="1053538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lstStyle/>
          <a:p>
            <a:endParaRPr lang="en-US" dirty="0"/>
          </a:p>
        </p:txBody>
      </p:sp>
      <p:pic>
        <p:nvPicPr>
          <p:cNvPr id="3" name="Picture 2" descr="garage3.jpg"/>
          <p:cNvPicPr>
            <a:picLocks noChangeAspect="1"/>
          </p:cNvPicPr>
          <p:nvPr/>
        </p:nvPicPr>
        <p:blipFill>
          <a:blip r:embed="rId2" cstate="print"/>
          <a:stretch>
            <a:fillRect/>
          </a:stretch>
        </p:blipFill>
        <p:spPr>
          <a:xfrm>
            <a:off x="304800" y="228600"/>
            <a:ext cx="7620000" cy="5076825"/>
          </a:xfrm>
          <a:prstGeom prst="rect">
            <a:avLst/>
          </a:prstGeom>
        </p:spPr>
      </p:pic>
      <p:pic>
        <p:nvPicPr>
          <p:cNvPr id="4" name="Picture 3" descr="garage8.jpg"/>
          <p:cNvPicPr>
            <a:picLocks noChangeAspect="1"/>
          </p:cNvPicPr>
          <p:nvPr/>
        </p:nvPicPr>
        <p:blipFill>
          <a:blip r:embed="rId3" cstate="print"/>
          <a:stretch>
            <a:fillRect/>
          </a:stretch>
        </p:blipFill>
        <p:spPr>
          <a:xfrm>
            <a:off x="5257801" y="4419600"/>
            <a:ext cx="3635430" cy="2221651"/>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iman Walker and Todd Deetjen, Liberty C.jpg"/>
          <p:cNvPicPr>
            <a:picLocks noChangeAspect="1"/>
          </p:cNvPicPr>
          <p:nvPr/>
        </p:nvPicPr>
        <p:blipFill>
          <a:blip r:embed="rId2" cstate="print"/>
          <a:stretch>
            <a:fillRect/>
          </a:stretch>
        </p:blipFill>
        <p:spPr>
          <a:xfrm>
            <a:off x="0" y="0"/>
            <a:ext cx="7010400" cy="5257800"/>
          </a:xfrm>
          <a:prstGeom prst="rect">
            <a:avLst/>
          </a:prstGeom>
        </p:spPr>
      </p:pic>
      <p:pic>
        <p:nvPicPr>
          <p:cNvPr id="3" name="Picture 2" descr="garage6.jpg"/>
          <p:cNvPicPr>
            <a:picLocks noChangeAspect="1"/>
          </p:cNvPicPr>
          <p:nvPr/>
        </p:nvPicPr>
        <p:blipFill>
          <a:blip r:embed="rId3" cstate="print"/>
          <a:stretch>
            <a:fillRect/>
          </a:stretch>
        </p:blipFill>
        <p:spPr>
          <a:xfrm>
            <a:off x="5257800" y="4267200"/>
            <a:ext cx="3429000" cy="2284572"/>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65671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6775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81600"/>
            <a:ext cx="8229600" cy="1295400"/>
          </a:xfrm>
        </p:spPr>
        <p:txBody>
          <a:bodyPr rtlCol="0">
            <a:normAutofit fontScale="90000"/>
          </a:bodyPr>
          <a:lstStyle/>
          <a:p>
            <a:pPr fontAlgn="auto">
              <a:spcAft>
                <a:spcPts val="0"/>
              </a:spcAft>
              <a:defRPr/>
            </a:pPr>
            <a:r>
              <a:rPr lang="en-US" b="1" dirty="0" smtClean="0"/>
              <a:t>Importance of Goal-Setting and following a Timeline</a:t>
            </a:r>
            <a:endParaRPr lang="en-US" b="1" dirty="0"/>
          </a:p>
        </p:txBody>
      </p:sp>
      <p:pic>
        <p:nvPicPr>
          <p:cNvPr id="4" name="Picture 3" descr="00day17.jpg"/>
          <p:cNvPicPr>
            <a:picLocks noChangeAspect="1"/>
          </p:cNvPicPr>
          <p:nvPr/>
        </p:nvPicPr>
        <p:blipFill>
          <a:blip r:embed="rId2" cstate="print"/>
          <a:stretch>
            <a:fillRect/>
          </a:stretch>
        </p:blipFill>
        <p:spPr>
          <a:xfrm>
            <a:off x="762000" y="304800"/>
            <a:ext cx="7696200" cy="4953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ctrTitle"/>
          </p:nvPr>
        </p:nvSpPr>
        <p:spPr>
          <a:xfrm>
            <a:off x="685800" y="533400"/>
            <a:ext cx="7772400" cy="1981200"/>
          </a:xfrm>
        </p:spPr>
        <p:txBody>
          <a:bodyPr/>
          <a:lstStyle/>
          <a:p>
            <a:r>
              <a:rPr lang="en-US" sz="5400" b="1" dirty="0" smtClean="0"/>
              <a:t>TIMELINE</a:t>
            </a:r>
          </a:p>
        </p:txBody>
      </p:sp>
      <p:sp>
        <p:nvSpPr>
          <p:cNvPr id="3" name="Subtitle 2"/>
          <p:cNvSpPr>
            <a:spLocks noGrp="1"/>
          </p:cNvSpPr>
          <p:nvPr>
            <p:ph type="subTitle" idx="1"/>
          </p:nvPr>
        </p:nvSpPr>
        <p:spPr>
          <a:xfrm>
            <a:off x="0" y="2057400"/>
            <a:ext cx="9144000" cy="3276600"/>
          </a:xfrm>
        </p:spPr>
        <p:txBody>
          <a:bodyPr rtlCol="0">
            <a:normAutofit/>
          </a:bodyPr>
          <a:lstStyle/>
          <a:p>
            <a:pPr fontAlgn="auto">
              <a:spcAft>
                <a:spcPts val="0"/>
              </a:spcAft>
              <a:buFont typeface="Arial" pitchFamily="34" charset="0"/>
              <a:buNone/>
              <a:defRPr/>
            </a:pPr>
            <a:endParaRPr lang="en-US" dirty="0" smtClean="0"/>
          </a:p>
          <a:p>
            <a:pPr algn="l" fontAlgn="auto">
              <a:spcAft>
                <a:spcPts val="0"/>
              </a:spcAft>
              <a:buFont typeface="Arial" pitchFamily="34" charset="0"/>
              <a:buNone/>
              <a:defRPr/>
            </a:pPr>
            <a:r>
              <a:rPr lang="en-US" sz="2000" dirty="0" smtClean="0">
                <a:solidFill>
                  <a:schemeClr val="tx1"/>
                </a:solidFill>
              </a:rPr>
              <a:t>Plan	   </a:t>
            </a:r>
            <a:r>
              <a:rPr lang="en-US" sz="2000" dirty="0" smtClean="0">
                <a:solidFill>
                  <a:srgbClr val="7030A0"/>
                </a:solidFill>
              </a:rPr>
              <a:t>Develop       </a:t>
            </a:r>
            <a:r>
              <a:rPr lang="en-US" sz="2000" dirty="0" smtClean="0">
                <a:solidFill>
                  <a:srgbClr val="FF0000"/>
                </a:solidFill>
              </a:rPr>
              <a:t>Fundraising     </a:t>
            </a:r>
            <a:r>
              <a:rPr lang="en-US" sz="2000" dirty="0" smtClean="0">
                <a:solidFill>
                  <a:schemeClr val="accent6"/>
                </a:solidFill>
              </a:rPr>
              <a:t>Buy</a:t>
            </a:r>
            <a:r>
              <a:rPr lang="en-US" sz="2000" dirty="0" smtClean="0">
                <a:solidFill>
                  <a:srgbClr val="FF0000"/>
                </a:solidFill>
              </a:rPr>
              <a:t>	</a:t>
            </a:r>
            <a:r>
              <a:rPr lang="en-US" sz="2000" dirty="0" smtClean="0">
                <a:solidFill>
                  <a:srgbClr val="00B050"/>
                </a:solidFill>
              </a:rPr>
              <a:t>Build</a:t>
            </a:r>
            <a:r>
              <a:rPr lang="en-US" sz="2000" dirty="0" smtClean="0">
                <a:solidFill>
                  <a:srgbClr val="7030A0"/>
                </a:solidFill>
              </a:rPr>
              <a:t>	 </a:t>
            </a:r>
            <a:r>
              <a:rPr lang="en-US" sz="2000" dirty="0" smtClean="0">
                <a:solidFill>
                  <a:srgbClr val="00B0F0"/>
                </a:solidFill>
              </a:rPr>
              <a:t>Re-Engineer    </a:t>
            </a:r>
            <a:r>
              <a:rPr lang="en-US" sz="2000" dirty="0" smtClean="0">
                <a:solidFill>
                  <a:schemeClr val="accent6">
                    <a:lumMod val="75000"/>
                  </a:schemeClr>
                </a:solidFill>
              </a:rPr>
              <a:t>Test </a:t>
            </a:r>
            <a:r>
              <a:rPr lang="en-US" sz="2000" dirty="0" smtClean="0">
                <a:solidFill>
                  <a:srgbClr val="00B0F0"/>
                </a:solidFill>
              </a:rPr>
              <a:t> </a:t>
            </a:r>
            <a:r>
              <a:rPr lang="en-US" sz="2000" dirty="0" smtClean="0">
                <a:solidFill>
                  <a:srgbClr val="7030A0"/>
                </a:solidFill>
              </a:rPr>
              <a:t>   </a:t>
            </a:r>
            <a:r>
              <a:rPr lang="en-US" sz="2000" dirty="0" smtClean="0">
                <a:solidFill>
                  <a:srgbClr val="002060"/>
                </a:solidFill>
              </a:rPr>
              <a:t>Race</a:t>
            </a:r>
            <a:r>
              <a:rPr lang="en-US" sz="2000" dirty="0" smtClean="0">
                <a:solidFill>
                  <a:srgbClr val="7030A0"/>
                </a:solidFill>
              </a:rPr>
              <a:t>   </a:t>
            </a:r>
            <a:r>
              <a:rPr lang="en-US" sz="2000" dirty="0" smtClean="0">
                <a:solidFill>
                  <a:schemeClr val="accent1"/>
                </a:solidFill>
              </a:rPr>
              <a:t>Post </a:t>
            </a:r>
            <a:r>
              <a:rPr lang="en-US" sz="2000" dirty="0" smtClean="0">
                <a:solidFill>
                  <a:srgbClr val="7030A0"/>
                </a:solidFill>
              </a:rPr>
              <a:t>  </a:t>
            </a:r>
            <a:r>
              <a:rPr lang="en-US" sz="2000" dirty="0" smtClean="0">
                <a:solidFill>
                  <a:schemeClr val="tx1"/>
                </a:solidFill>
              </a:rPr>
              <a:t>And	   </a:t>
            </a:r>
            <a:r>
              <a:rPr lang="en-US" sz="2000" dirty="0" smtClean="0">
                <a:solidFill>
                  <a:srgbClr val="7030A0"/>
                </a:solidFill>
              </a:rPr>
              <a:t>Promo					            	            </a:t>
            </a:r>
            <a:r>
              <a:rPr lang="en-US" sz="2000" dirty="0" smtClean="0">
                <a:solidFill>
                  <a:schemeClr val="accent6">
                    <a:lumMod val="75000"/>
                  </a:schemeClr>
                </a:solidFill>
              </a:rPr>
              <a:t>Car                 </a:t>
            </a:r>
            <a:r>
              <a:rPr lang="en-US" sz="2000" dirty="0" smtClean="0">
                <a:solidFill>
                  <a:schemeClr val="accent1"/>
                </a:solidFill>
              </a:rPr>
              <a:t>Race</a:t>
            </a:r>
          </a:p>
          <a:p>
            <a:pPr algn="l" fontAlgn="auto">
              <a:spcAft>
                <a:spcPts val="0"/>
              </a:spcAft>
              <a:buFont typeface="Arial" pitchFamily="34" charset="0"/>
              <a:buNone/>
              <a:defRPr/>
            </a:pPr>
            <a:r>
              <a:rPr lang="en-US" sz="2000" dirty="0" smtClean="0">
                <a:solidFill>
                  <a:schemeClr val="tx1"/>
                </a:solidFill>
              </a:rPr>
              <a:t>Design	   </a:t>
            </a:r>
            <a:r>
              <a:rPr lang="en-US" sz="2000" dirty="0" smtClean="0">
                <a:solidFill>
                  <a:srgbClr val="7030A0"/>
                </a:solidFill>
              </a:rPr>
              <a:t>Materials						                   </a:t>
            </a:r>
            <a:r>
              <a:rPr lang="en-US" sz="2000" dirty="0" err="1" smtClean="0">
                <a:solidFill>
                  <a:schemeClr val="accent1"/>
                </a:solidFill>
              </a:rPr>
              <a:t>Eval</a:t>
            </a:r>
            <a:endParaRPr lang="en-US" sz="2000" dirty="0">
              <a:solidFill>
                <a:schemeClr val="accent1"/>
              </a:solidFill>
            </a:endParaRPr>
          </a:p>
          <a:p>
            <a:pPr algn="l" fontAlgn="auto">
              <a:spcAft>
                <a:spcPts val="0"/>
              </a:spcAft>
              <a:buFont typeface="Arial" pitchFamily="34" charset="0"/>
              <a:buNone/>
              <a:defRPr/>
            </a:pPr>
            <a:r>
              <a:rPr lang="en-US" dirty="0" smtClean="0">
                <a:solidFill>
                  <a:schemeClr val="accent6">
                    <a:lumMod val="50000"/>
                  </a:schemeClr>
                </a:solidFill>
              </a:rPr>
              <a:t>____________________________________________</a:t>
            </a:r>
          </a:p>
          <a:p>
            <a:pPr algn="l" fontAlgn="auto">
              <a:spcAft>
                <a:spcPts val="0"/>
              </a:spcAft>
              <a:buFont typeface="Arial" pitchFamily="34" charset="0"/>
              <a:buNone/>
              <a:defRPr/>
            </a:pPr>
            <a:r>
              <a:rPr lang="en-US" sz="2000" dirty="0" smtClean="0"/>
              <a:t>Sept          Early Oct             </a:t>
            </a:r>
            <a:r>
              <a:rPr lang="en-US" sz="2000" dirty="0" err="1" smtClean="0"/>
              <a:t>Oct</a:t>
            </a:r>
            <a:r>
              <a:rPr lang="en-US" sz="2000" dirty="0" smtClean="0"/>
              <a:t>              Nov      Dec - Mar        Apr - May           July     Aug</a:t>
            </a:r>
            <a:endParaRPr lang="en-US" sz="20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b="1" smtClean="0"/>
              <a:t>Importance of Testing</a:t>
            </a:r>
          </a:p>
        </p:txBody>
      </p:sp>
      <p:pic>
        <p:nvPicPr>
          <p:cNvPr id="26626" name="Picture 2" descr="Winston Solar Car Team Photo">
            <a:hlinkClick r:id="rId2"/>
          </p:cNvPr>
          <p:cNvPicPr>
            <a:picLocks noChangeAspect="1" noChangeArrowheads="1"/>
          </p:cNvPicPr>
          <p:nvPr/>
        </p:nvPicPr>
        <p:blipFill>
          <a:blip r:embed="rId3" cstate="print"/>
          <a:srcRect/>
          <a:stretch>
            <a:fillRect/>
          </a:stretch>
        </p:blipFill>
        <p:spPr bwMode="auto">
          <a:xfrm>
            <a:off x="762000" y="1219200"/>
            <a:ext cx="4489344" cy="2667000"/>
          </a:xfrm>
          <a:prstGeom prst="rect">
            <a:avLst/>
          </a:prstGeom>
          <a:noFill/>
          <a:ln w="9525">
            <a:noFill/>
            <a:miter lim="800000"/>
            <a:headEnd/>
            <a:tailEnd/>
          </a:ln>
        </p:spPr>
      </p:pic>
      <p:pic>
        <p:nvPicPr>
          <p:cNvPr id="26627" name="Picture 4" descr="Winston Solar Car Team Photo">
            <a:hlinkClick r:id="rId4"/>
          </p:cNvPr>
          <p:cNvPicPr>
            <a:picLocks noChangeAspect="1" noChangeArrowheads="1"/>
          </p:cNvPicPr>
          <p:nvPr/>
        </p:nvPicPr>
        <p:blipFill>
          <a:blip r:embed="rId5" cstate="print"/>
          <a:srcRect/>
          <a:stretch>
            <a:fillRect/>
          </a:stretch>
        </p:blipFill>
        <p:spPr bwMode="auto">
          <a:xfrm>
            <a:off x="5334000" y="1981200"/>
            <a:ext cx="3429000" cy="4572000"/>
          </a:xfrm>
          <a:prstGeom prst="rect">
            <a:avLst/>
          </a:prstGeom>
          <a:noFill/>
          <a:ln w="9525">
            <a:noFill/>
            <a:miter lim="800000"/>
            <a:headEnd/>
            <a:tailEnd/>
          </a:ln>
        </p:spPr>
      </p:pic>
      <p:pic>
        <p:nvPicPr>
          <p:cNvPr id="5" name="Picture 4" descr="Louisiana.jpg"/>
          <p:cNvPicPr>
            <a:picLocks noChangeAspect="1"/>
          </p:cNvPicPr>
          <p:nvPr/>
        </p:nvPicPr>
        <p:blipFill>
          <a:blip r:embed="rId6" cstate="print"/>
          <a:stretch>
            <a:fillRect/>
          </a:stretch>
        </p:blipFill>
        <p:spPr>
          <a:xfrm>
            <a:off x="1803400" y="3962400"/>
            <a:ext cx="3454400" cy="25908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Reality of Testing</a:t>
            </a:r>
            <a:endParaRPr lang="en-US" b="1" dirty="0"/>
          </a:p>
        </p:txBody>
      </p:sp>
      <p:sp>
        <p:nvSpPr>
          <p:cNvPr id="3" name="Content Placeholder 2"/>
          <p:cNvSpPr>
            <a:spLocks noGrp="1"/>
          </p:cNvSpPr>
          <p:nvPr>
            <p:ph idx="1"/>
          </p:nvPr>
        </p:nvSpPr>
        <p:spPr/>
        <p:txBody>
          <a:bodyPr/>
          <a:lstStyle/>
          <a:p>
            <a:r>
              <a:rPr lang="en-US" dirty="0" smtClean="0"/>
              <a:t>The three Teams that did not pass Scrutineering in 2019 </a:t>
            </a:r>
            <a:r>
              <a:rPr lang="en-US" b="1" i="1" dirty="0" smtClean="0">
                <a:solidFill>
                  <a:srgbClr val="FF0000"/>
                </a:solidFill>
              </a:rPr>
              <a:t>never tested their vehicles.</a:t>
            </a:r>
          </a:p>
          <a:p>
            <a:r>
              <a:rPr lang="en-US" b="1" dirty="0" smtClean="0"/>
              <a:t>Recommendation</a:t>
            </a:r>
            <a:r>
              <a:rPr lang="en-US" dirty="0" smtClean="0"/>
              <a:t>: Put 500 miles on your solar car before you ever get to the Race.</a:t>
            </a:r>
          </a:p>
          <a:p>
            <a:r>
              <a:rPr lang="en-US" dirty="0" smtClean="0"/>
              <a:t>You want to “break” the car at home . . . Not at the Race. </a:t>
            </a:r>
            <a:endParaRPr lang="en-US" dirty="0"/>
          </a:p>
        </p:txBody>
      </p:sp>
    </p:spTree>
    <p:extLst>
      <p:ext uri="{BB962C8B-B14F-4D97-AF65-F5344CB8AC3E}">
        <p14:creationId xmlns:p14="http://schemas.microsoft.com/office/powerpoint/2010/main" val="12310226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b="1" smtClean="0"/>
              <a:t>Post-Race Evaluation</a:t>
            </a:r>
          </a:p>
        </p:txBody>
      </p:sp>
      <p:pic>
        <p:nvPicPr>
          <p:cNvPr id="27650" name="Picture 4" descr="Winston Solar Car Team Photo">
            <a:hlinkClick r:id="rId2"/>
          </p:cNvPr>
          <p:cNvPicPr>
            <a:picLocks noChangeAspect="1" noChangeArrowheads="1"/>
          </p:cNvPicPr>
          <p:nvPr/>
        </p:nvPicPr>
        <p:blipFill>
          <a:blip r:embed="rId3" cstate="print"/>
          <a:srcRect/>
          <a:stretch>
            <a:fillRect/>
          </a:stretch>
        </p:blipFill>
        <p:spPr bwMode="auto">
          <a:xfrm>
            <a:off x="4572000" y="2057400"/>
            <a:ext cx="4137025" cy="3048000"/>
          </a:xfrm>
          <a:prstGeom prst="rect">
            <a:avLst/>
          </a:prstGeom>
          <a:noFill/>
          <a:ln w="9525">
            <a:noFill/>
            <a:miter lim="800000"/>
            <a:headEnd/>
            <a:tailEnd/>
          </a:ln>
        </p:spPr>
      </p:pic>
      <p:pic>
        <p:nvPicPr>
          <p:cNvPr id="27651" name="Picture 2" descr="Winston Solar Car Team Photo">
            <a:hlinkClick r:id="rId4"/>
          </p:cNvPr>
          <p:cNvPicPr>
            <a:picLocks noChangeAspect="1" noChangeArrowheads="1"/>
          </p:cNvPicPr>
          <p:nvPr/>
        </p:nvPicPr>
        <p:blipFill>
          <a:blip r:embed="rId5" cstate="print"/>
          <a:srcRect/>
          <a:stretch>
            <a:fillRect/>
          </a:stretch>
        </p:blipFill>
        <p:spPr bwMode="auto">
          <a:xfrm>
            <a:off x="228600" y="1219200"/>
            <a:ext cx="4191000" cy="2667000"/>
          </a:xfrm>
          <a:prstGeom prst="rect">
            <a:avLst/>
          </a:prstGeom>
          <a:noFill/>
          <a:ln w="9525">
            <a:noFill/>
            <a:miter lim="800000"/>
            <a:headEnd/>
            <a:tailEnd/>
          </a:ln>
        </p:spPr>
      </p:pic>
      <p:pic>
        <p:nvPicPr>
          <p:cNvPr id="27652" name="Picture 6" descr="Winston Solar Car Team Photo">
            <a:hlinkClick r:id="rId6"/>
          </p:cNvPr>
          <p:cNvPicPr>
            <a:picLocks noChangeAspect="1" noChangeArrowheads="1"/>
          </p:cNvPicPr>
          <p:nvPr/>
        </p:nvPicPr>
        <p:blipFill>
          <a:blip r:embed="rId7" cstate="print"/>
          <a:srcRect/>
          <a:stretch>
            <a:fillRect/>
          </a:stretch>
        </p:blipFill>
        <p:spPr bwMode="auto">
          <a:xfrm>
            <a:off x="1524000" y="4114800"/>
            <a:ext cx="2895600" cy="217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601"/>
            <a:ext cx="7772400" cy="1981199"/>
          </a:xfrm>
        </p:spPr>
        <p:txBody>
          <a:bodyPr/>
          <a:lstStyle/>
          <a:p>
            <a:r>
              <a:rPr lang="en-US" b="1" dirty="0" smtClean="0"/>
              <a:t>WHY THE </a:t>
            </a:r>
            <a:br>
              <a:rPr lang="en-US" b="1" dirty="0" smtClean="0"/>
            </a:br>
            <a:r>
              <a:rPr lang="en-US" b="1" dirty="0" smtClean="0"/>
              <a:t>SOLAR CAR CHALLENGE?</a:t>
            </a:r>
            <a:endParaRPr lang="en-US" b="1" dirty="0"/>
          </a:p>
        </p:txBody>
      </p:sp>
      <p:sp>
        <p:nvSpPr>
          <p:cNvPr id="3" name="Subtitle 2"/>
          <p:cNvSpPr>
            <a:spLocks noGrp="1"/>
          </p:cNvSpPr>
          <p:nvPr>
            <p:ph type="subTitle" idx="1"/>
          </p:nvPr>
        </p:nvSpPr>
        <p:spPr>
          <a:xfrm>
            <a:off x="838200" y="2743200"/>
            <a:ext cx="7467600" cy="2895600"/>
          </a:xfrm>
        </p:spPr>
        <p:txBody>
          <a:bodyPr/>
          <a:lstStyle/>
          <a:p>
            <a:r>
              <a:rPr lang="en-US" sz="4000" b="1" dirty="0" smtClean="0">
                <a:solidFill>
                  <a:schemeClr val="tx2"/>
                </a:solidFill>
              </a:rPr>
              <a:t>Because every High School and STEM Academy needs a TOP Project for their </a:t>
            </a:r>
          </a:p>
          <a:p>
            <a:r>
              <a:rPr lang="en-US" sz="5400" b="1" i="1" dirty="0" smtClean="0">
                <a:solidFill>
                  <a:schemeClr val="tx2"/>
                </a:solidFill>
              </a:rPr>
              <a:t>Project Based Learning</a:t>
            </a:r>
            <a:endParaRPr lang="en-US" sz="5400" b="1" i="1" dirty="0">
              <a:solidFill>
                <a:schemeClr val="tx2"/>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5715000"/>
            <a:ext cx="7772400" cy="685800"/>
          </a:xfrm>
        </p:spPr>
        <p:txBody>
          <a:bodyPr/>
          <a:lstStyle/>
          <a:p>
            <a:pPr algn="ctr"/>
            <a:r>
              <a:rPr lang="en-US" sz="7200" dirty="0" smtClean="0">
                <a:solidFill>
                  <a:schemeClr val="accent4"/>
                </a:solidFill>
              </a:rPr>
              <a:t>Yes, BY 23%</a:t>
            </a:r>
            <a:endParaRPr lang="en-US" sz="7200" dirty="0">
              <a:solidFill>
                <a:schemeClr val="accent4"/>
              </a:solidFill>
            </a:endParaRPr>
          </a:p>
        </p:txBody>
      </p:sp>
      <p:sp>
        <p:nvSpPr>
          <p:cNvPr id="4" name="Text Placeholder 3"/>
          <p:cNvSpPr>
            <a:spLocks noGrp="1"/>
          </p:cNvSpPr>
          <p:nvPr>
            <p:ph type="body" idx="1"/>
          </p:nvPr>
        </p:nvSpPr>
        <p:spPr>
          <a:xfrm>
            <a:off x="722313" y="457201"/>
            <a:ext cx="7772400" cy="685799"/>
          </a:xfrm>
        </p:spPr>
        <p:txBody>
          <a:bodyPr/>
          <a:lstStyle/>
          <a:p>
            <a:pPr algn="ctr"/>
            <a:r>
              <a:rPr lang="en-US" sz="7200" b="1" i="1" dirty="0" smtClean="0">
                <a:solidFill>
                  <a:schemeClr val="tx2"/>
                </a:solidFill>
              </a:rPr>
              <a:t>IS IT WORKING</a:t>
            </a:r>
            <a:r>
              <a:rPr lang="en-US" sz="7200" i="1" dirty="0" smtClean="0">
                <a:solidFill>
                  <a:schemeClr val="tx2"/>
                </a:solidFill>
              </a:rPr>
              <a:t>?</a:t>
            </a:r>
            <a:endParaRPr lang="en-US" sz="7200" i="1" dirty="0">
              <a:solidFill>
                <a:schemeClr val="tx2"/>
              </a:solidFill>
            </a:endParaRPr>
          </a:p>
        </p:txBody>
      </p:sp>
      <p:pic>
        <p:nvPicPr>
          <p:cNvPr id="7" name="Picture 6" descr="grouping.jpg"/>
          <p:cNvPicPr>
            <a:picLocks noChangeAspect="1"/>
          </p:cNvPicPr>
          <p:nvPr/>
        </p:nvPicPr>
        <p:blipFill>
          <a:blip r:embed="rId2" cstate="print"/>
          <a:stretch>
            <a:fillRect/>
          </a:stretch>
        </p:blipFill>
        <p:spPr>
          <a:xfrm>
            <a:off x="304800" y="990600"/>
            <a:ext cx="8534400" cy="4953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What’s New:  </a:t>
            </a:r>
            <a:r>
              <a:rPr lang="en-US" b="1" smtClean="0"/>
              <a:t>Cruiser Division</a:t>
            </a:r>
            <a:endParaRPr lang="en-US" b="1"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295400"/>
            <a:ext cx="8455120" cy="592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6977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ttp://www.solarcarchallenge.org/challenge/photos/2010/day8/photo/8day1.jpg"/>
          <p:cNvPicPr>
            <a:picLocks noChangeAspect="1" noChangeArrowheads="1"/>
          </p:cNvPicPr>
          <p:nvPr/>
        </p:nvPicPr>
        <p:blipFill>
          <a:blip r:embed="rId2" cstate="print"/>
          <a:srcRect/>
          <a:stretch>
            <a:fillRect/>
          </a:stretch>
        </p:blipFill>
        <p:spPr bwMode="auto">
          <a:xfrm>
            <a:off x="4343400" y="2667000"/>
            <a:ext cx="6896100" cy="5362576"/>
          </a:xfrm>
          <a:prstGeom prst="rect">
            <a:avLst/>
          </a:prstGeom>
          <a:noFill/>
        </p:spPr>
      </p:pic>
      <p:pic>
        <p:nvPicPr>
          <p:cNvPr id="28678" name="Picture 6" descr="http://www.solarcarchallenge.org/challenge/photos/2010/day8/photo/8day39.jpg"/>
          <p:cNvPicPr>
            <a:picLocks noChangeAspect="1" noChangeArrowheads="1"/>
          </p:cNvPicPr>
          <p:nvPr/>
        </p:nvPicPr>
        <p:blipFill>
          <a:blip r:embed="rId3" cstate="print"/>
          <a:srcRect/>
          <a:stretch>
            <a:fillRect/>
          </a:stretch>
        </p:blipFill>
        <p:spPr bwMode="auto">
          <a:xfrm>
            <a:off x="-2514600" y="2971800"/>
            <a:ext cx="6858000" cy="5143501"/>
          </a:xfrm>
          <a:prstGeom prst="rect">
            <a:avLst/>
          </a:prstGeom>
          <a:noFill/>
        </p:spPr>
      </p:pic>
      <p:pic>
        <p:nvPicPr>
          <p:cNvPr id="28680" name="Picture 8" descr="http://www.solarcarchallenge.org/challenge/photos/2009/day2/photo/2day21.jpg"/>
          <p:cNvPicPr>
            <a:picLocks noChangeAspect="1" noChangeArrowheads="1"/>
          </p:cNvPicPr>
          <p:nvPr/>
        </p:nvPicPr>
        <p:blipFill>
          <a:blip r:embed="rId4" cstate="print"/>
          <a:srcRect/>
          <a:stretch>
            <a:fillRect/>
          </a:stretch>
        </p:blipFill>
        <p:spPr bwMode="auto">
          <a:xfrm>
            <a:off x="4953000" y="-1066800"/>
            <a:ext cx="6858000" cy="4572000"/>
          </a:xfrm>
          <a:prstGeom prst="rect">
            <a:avLst/>
          </a:prstGeom>
          <a:noFill/>
        </p:spPr>
      </p:pic>
      <p:pic>
        <p:nvPicPr>
          <p:cNvPr id="6" name="Picture 2" descr="http://www.solarcarchallenge.org/challenge/photos/2012/day1/photo/1day41.jpg"/>
          <p:cNvPicPr>
            <a:picLocks noChangeAspect="1" noChangeArrowheads="1"/>
          </p:cNvPicPr>
          <p:nvPr/>
        </p:nvPicPr>
        <p:blipFill>
          <a:blip r:embed="rId5" cstate="print"/>
          <a:srcRect/>
          <a:stretch>
            <a:fillRect/>
          </a:stretch>
        </p:blipFill>
        <p:spPr bwMode="auto">
          <a:xfrm>
            <a:off x="-1828800" y="-1371600"/>
            <a:ext cx="6858000" cy="4324351"/>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534400" cy="838201"/>
          </a:xfrm>
          <a:ln>
            <a:solidFill>
              <a:schemeClr val="accent1"/>
            </a:solidFill>
          </a:ln>
        </p:spPr>
        <p:txBody>
          <a:bodyPr/>
          <a:lstStyle/>
          <a:p>
            <a:r>
              <a:rPr lang="en-US" b="1" dirty="0" smtClean="0">
                <a:solidFill>
                  <a:srgbClr val="002060"/>
                </a:solidFill>
              </a:rPr>
              <a:t>SCRUTINEERING is a 3 Day Event</a:t>
            </a:r>
            <a:endParaRPr lang="en-US" dirty="0">
              <a:solidFill>
                <a:srgbClr val="002060"/>
              </a:solidFill>
            </a:endParaRPr>
          </a:p>
        </p:txBody>
      </p:sp>
      <p:pic>
        <p:nvPicPr>
          <p:cNvPr id="1026" name="Picture 2" descr="http://www.solarcarchallenge.org/challenge/photos/2016/days1/photo/s1day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76400"/>
            <a:ext cx="7620000" cy="4690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251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6162"/>
          </a:xfrm>
        </p:spPr>
        <p:txBody>
          <a:bodyPr/>
          <a:lstStyle/>
          <a:p>
            <a:pPr algn="l"/>
            <a:r>
              <a:rPr lang="en-US" b="1" dirty="0" smtClean="0">
                <a:solidFill>
                  <a:srgbClr val="002060"/>
                </a:solidFill>
              </a:rPr>
              <a:t>ORAL PRESENTATION</a:t>
            </a:r>
            <a:r>
              <a:rPr lang="en-US" dirty="0" smtClean="0">
                <a:solidFill>
                  <a:srgbClr val="002060"/>
                </a:solidFill>
              </a:rPr>
              <a:t/>
            </a:r>
            <a:br>
              <a:rPr lang="en-US" dirty="0" smtClean="0">
                <a:solidFill>
                  <a:srgbClr val="002060"/>
                </a:solidFill>
              </a:rPr>
            </a:br>
            <a:r>
              <a:rPr lang="en-US" sz="3200" dirty="0" smtClean="0"/>
              <a:t>Teams must make an 8-minute oral presentation setting out their project to a panel of judges.</a:t>
            </a:r>
            <a:br>
              <a:rPr lang="en-US" sz="3200" dirty="0" smtClean="0"/>
            </a:br>
            <a:r>
              <a:rPr lang="en-US" sz="3200" b="1" dirty="0" smtClean="0"/>
              <a:t>Criteria</a:t>
            </a:r>
            <a:r>
              <a:rPr lang="en-US" sz="3200" dirty="0" smtClean="0"/>
              <a:t/>
            </a:r>
            <a:br>
              <a:rPr lang="en-US" sz="3200" dirty="0" smtClean="0"/>
            </a:br>
            <a:r>
              <a:rPr lang="en-US" sz="2800" dirty="0"/>
              <a:t>(a) Did the presentation give a full and complete </a:t>
            </a:r>
            <a:r>
              <a:rPr lang="en-US" sz="2800" dirty="0" smtClean="0"/>
              <a:t>	statement </a:t>
            </a:r>
            <a:r>
              <a:rPr lang="en-US" sz="2800" dirty="0"/>
              <a:t>about the team's solar car project? </a:t>
            </a:r>
            <a:r>
              <a:rPr lang="en-US" sz="2800" dirty="0" smtClean="0"/>
              <a:t/>
            </a:r>
            <a:br>
              <a:rPr lang="en-US" sz="2800" dirty="0" smtClean="0"/>
            </a:br>
            <a:r>
              <a:rPr lang="en-US" sz="2800" dirty="0" smtClean="0"/>
              <a:t>(</a:t>
            </a:r>
            <a:r>
              <a:rPr lang="en-US" sz="2800" dirty="0"/>
              <a:t>b) Did all the team members participate in the </a:t>
            </a:r>
            <a:r>
              <a:rPr lang="en-US" sz="2800" dirty="0" smtClean="0"/>
              <a:t>	presentation</a:t>
            </a:r>
            <a:r>
              <a:rPr lang="en-US" sz="2800" dirty="0"/>
              <a:t>? </a:t>
            </a:r>
            <a:r>
              <a:rPr lang="en-US" sz="2800" dirty="0" smtClean="0"/>
              <a:t/>
            </a:r>
            <a:br>
              <a:rPr lang="en-US" sz="2800" dirty="0" smtClean="0"/>
            </a:br>
            <a:r>
              <a:rPr lang="en-US" sz="2800" dirty="0" smtClean="0"/>
              <a:t>(</a:t>
            </a:r>
            <a:r>
              <a:rPr lang="en-US" sz="2800" dirty="0"/>
              <a:t>c) Did the team make its presentation without the use </a:t>
            </a:r>
            <a:r>
              <a:rPr lang="en-US" sz="2800" dirty="0" smtClean="0"/>
              <a:t>	of </a:t>
            </a:r>
            <a:r>
              <a:rPr lang="en-US" sz="2800" dirty="0"/>
              <a:t>notes? </a:t>
            </a:r>
            <a:r>
              <a:rPr lang="en-US" sz="2800" dirty="0" smtClean="0"/>
              <a:t/>
            </a:r>
            <a:br>
              <a:rPr lang="en-US" sz="2800" dirty="0" smtClean="0"/>
            </a:br>
            <a:r>
              <a:rPr lang="en-US" sz="2800" dirty="0" smtClean="0"/>
              <a:t>(</a:t>
            </a:r>
            <a:r>
              <a:rPr lang="en-US" sz="2800" dirty="0"/>
              <a:t>d) Did the team provide visual aids? </a:t>
            </a:r>
            <a:r>
              <a:rPr lang="en-US" sz="2800" dirty="0" smtClean="0"/>
              <a:t/>
            </a:r>
            <a:br>
              <a:rPr lang="en-US" sz="2800" dirty="0" smtClean="0"/>
            </a:br>
            <a:r>
              <a:rPr lang="en-US" sz="2800" dirty="0" smtClean="0"/>
              <a:t>(</a:t>
            </a:r>
            <a:r>
              <a:rPr lang="en-US" sz="2800" dirty="0"/>
              <a:t>e) Did the team scrap book adequately set out the </a:t>
            </a:r>
            <a:r>
              <a:rPr lang="en-US" sz="2800" dirty="0" smtClean="0"/>
              <a:t>	team's </a:t>
            </a:r>
            <a:r>
              <a:rPr lang="en-US" sz="2800" dirty="0"/>
              <a:t>progress? </a:t>
            </a:r>
          </a:p>
        </p:txBody>
      </p:sp>
    </p:spTree>
    <p:extLst>
      <p:ext uri="{BB962C8B-B14F-4D97-AF65-F5344CB8AC3E}">
        <p14:creationId xmlns:p14="http://schemas.microsoft.com/office/powerpoint/2010/main" val="2487741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2743200"/>
          </a:xfrm>
        </p:spPr>
        <p:txBody>
          <a:bodyPr/>
          <a:lstStyle/>
          <a:p>
            <a:r>
              <a:rPr lang="en-US" b="1" dirty="0" smtClean="0"/>
              <a:t>Oral Presentation and Scrapbook </a:t>
            </a:r>
            <a:br>
              <a:rPr lang="en-US" b="1" dirty="0" smtClean="0"/>
            </a:br>
            <a:r>
              <a:rPr lang="en-US" b="1" dirty="0" smtClean="0"/>
              <a:t>Workshop – March 21st</a:t>
            </a:r>
            <a:br>
              <a:rPr lang="en-US" b="1" dirty="0" smtClean="0"/>
            </a:br>
            <a:r>
              <a:rPr lang="en-US" dirty="0" smtClean="0"/>
              <a:t>scheduled for </a:t>
            </a:r>
            <a:br>
              <a:rPr lang="en-US" dirty="0" smtClean="0"/>
            </a:br>
            <a:r>
              <a:rPr lang="en-US" dirty="0" smtClean="0"/>
              <a:t>Saturday, March 21st</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81200"/>
            <a:ext cx="73152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2353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STAGE ONE AND TWO</a:t>
            </a:r>
            <a:endParaRPr lang="en-US" b="1"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7676" y="1219200"/>
            <a:ext cx="8421443"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9246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15000"/>
          </a:xfrm>
        </p:spPr>
        <p:txBody>
          <a:bodyPr/>
          <a:lstStyle/>
          <a:p>
            <a:pPr marL="0" indent="0" algn="ctr">
              <a:buNone/>
            </a:pPr>
            <a:r>
              <a:rPr lang="en-US" sz="4400" b="1" i="1" dirty="0" smtClean="0">
                <a:solidFill>
                  <a:srgbClr val="002060"/>
                </a:solidFill>
              </a:rPr>
              <a:t>Special Events in 2020 - </a:t>
            </a:r>
            <a:r>
              <a:rPr lang="en-US" sz="4400" b="1" i="1" dirty="0" err="1" smtClean="0">
                <a:solidFill>
                  <a:srgbClr val="002060"/>
                </a:solidFill>
              </a:rPr>
              <a:t>EarthX</a:t>
            </a:r>
            <a:r>
              <a:rPr lang="en-US" sz="4400" b="1" i="1" dirty="0" smtClean="0">
                <a:solidFill>
                  <a:srgbClr val="002060"/>
                </a:solidFill>
              </a:rPr>
              <a:t> </a:t>
            </a:r>
          </a:p>
          <a:p>
            <a:pPr marL="0" indent="0" algn="ctr">
              <a:buNone/>
            </a:pPr>
            <a:endParaRPr lang="en-US" sz="1000" b="1" i="1" dirty="0" smtClean="0">
              <a:solidFill>
                <a:srgbClr val="002060"/>
              </a:solidFill>
            </a:endParaRPr>
          </a:p>
          <a:p>
            <a:pPr marL="0" indent="0">
              <a:buNone/>
            </a:pPr>
            <a:r>
              <a:rPr lang="en-US" b="1" i="1" dirty="0">
                <a:solidFill>
                  <a:srgbClr val="002060"/>
                </a:solidFill>
              </a:rPr>
              <a:t>			</a:t>
            </a:r>
            <a:r>
              <a:rPr lang="en-US" b="1" i="1" dirty="0" smtClean="0">
                <a:solidFill>
                  <a:srgbClr val="002060"/>
                </a:solidFill>
              </a:rPr>
              <a:t>	</a:t>
            </a:r>
            <a:endParaRPr lang="en-US" sz="28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153160"/>
            <a:ext cx="9525000" cy="5480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38175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508</TotalTime>
  <Words>310</Words>
  <Application>Microsoft Office PowerPoint</Application>
  <PresentationFormat>On-screen Show (4:3)</PresentationFormat>
  <Paragraphs>62</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WELCOME TO THE 2020 SOLAR CAR CHALLENGE</vt:lpstr>
      <vt:lpstr>Why Participate in the Solar Car Challenge</vt:lpstr>
      <vt:lpstr>RACE PLAN FOR 2020 (1) Team Check-In – July 16th  Everyone taking part must be there! (2) Scrutineering – July 17-19 including  Oral Presentations (3) Stage 1 – July 20 – All teams passing  Scrutineering  race at Texas Motor  Speedway (3) Stage 2 – July 21-23 – top solar cars  from each division will race Stage 2. (4) All teams will be Officially Ranked.</vt:lpstr>
      <vt:lpstr>What’s New:  Cruiser Division</vt:lpstr>
      <vt:lpstr>SCRUTINEERING is a 3 Day Event</vt:lpstr>
      <vt:lpstr>ORAL PRESENTATION Teams must make an 8-minute oral presentation setting out their project to a panel of judges. Criteria (a) Did the presentation give a full and complete  statement about the team's solar car project?  (b) Did all the team members participate in the  presentation?  (c) Did the team make its presentation without the use  of notes?  (d) Did the team provide visual aids?  (e) Did the team scrap book adequately set out the  team's progress? </vt:lpstr>
      <vt:lpstr>Oral Presentation and Scrapbook  Workshop – March 21st scheduled for  Saturday, March 21st</vt:lpstr>
      <vt:lpstr>STAGE ONE AND TWO</vt:lpstr>
      <vt:lpstr>PowerPoint Presentation</vt:lpstr>
      <vt:lpstr>PowerPoint Presentation</vt:lpstr>
      <vt:lpstr>PowerPoint Presentation</vt:lpstr>
      <vt:lpstr>This is a Cooperation rather than a Competition</vt:lpstr>
      <vt:lpstr>PowerPoint Presentation</vt:lpstr>
      <vt:lpstr>Start with Team-Building</vt:lpstr>
      <vt:lpstr>How BIG a team?</vt:lpstr>
      <vt:lpstr>PowerPoint Presentation</vt:lpstr>
      <vt:lpstr>PowerPoint Presentation</vt:lpstr>
      <vt:lpstr>PowerPoint Presentation</vt:lpstr>
      <vt:lpstr>PowerPoint Presentation</vt:lpstr>
      <vt:lpstr> Develop the Role of Team Captain  </vt:lpstr>
      <vt:lpstr>Is the team vested in the project?</vt:lpstr>
      <vt:lpstr>Techniques for developing long term team &amp; parent support</vt:lpstr>
      <vt:lpstr>Take Advantage of Workshops</vt:lpstr>
      <vt:lpstr>UPCOMING WORKSHOPS </vt:lpstr>
      <vt:lpstr>PowerPoint Presentation</vt:lpstr>
      <vt:lpstr>Read the Rules Together (many times)</vt:lpstr>
      <vt:lpstr>The importance of the Team being a part of fundraising</vt:lpstr>
      <vt:lpstr>The importance of building skills</vt:lpstr>
      <vt:lpstr>PowerPoint Presentation</vt:lpstr>
      <vt:lpstr>PowerPoint Presentation</vt:lpstr>
      <vt:lpstr>PowerPoint Presentation</vt:lpstr>
      <vt:lpstr>PowerPoint Presentation</vt:lpstr>
      <vt:lpstr>Importance of Goal-Setting and following a Timeline</vt:lpstr>
      <vt:lpstr>TIMELINE</vt:lpstr>
      <vt:lpstr>Importance of Testing</vt:lpstr>
      <vt:lpstr>The Reality of Testing</vt:lpstr>
      <vt:lpstr>Post-Race Evaluation</vt:lpstr>
      <vt:lpstr>WHY THE  SOLAR CAR CHALLENGE?</vt:lpstr>
      <vt:lpstr>Yes, BY 23%</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THE  2012 SOLAR CAR CHALLENGE</dc:title>
  <dc:creator>Lehman Marks</dc:creator>
  <cp:lastModifiedBy>Lehman Marks</cp:lastModifiedBy>
  <cp:revision>70</cp:revision>
  <dcterms:created xsi:type="dcterms:W3CDTF">2011-09-18T00:28:20Z</dcterms:created>
  <dcterms:modified xsi:type="dcterms:W3CDTF">2020-01-14T21:36:36Z</dcterms:modified>
</cp:coreProperties>
</file>